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9"/>
  </p:notesMasterIdLst>
  <p:sldIdLst>
    <p:sldId id="268" r:id="rId2"/>
    <p:sldId id="261" r:id="rId3"/>
    <p:sldId id="269" r:id="rId4"/>
    <p:sldId id="270" r:id="rId5"/>
    <p:sldId id="271" r:id="rId6"/>
    <p:sldId id="260" r:id="rId7"/>
    <p:sldId id="272" r:id="rId8"/>
    <p:sldId id="276" r:id="rId9"/>
    <p:sldId id="279" r:id="rId10"/>
    <p:sldId id="277" r:id="rId11"/>
    <p:sldId id="278" r:id="rId12"/>
    <p:sldId id="280" r:id="rId13"/>
    <p:sldId id="281" r:id="rId14"/>
    <p:sldId id="283" r:id="rId15"/>
    <p:sldId id="282" r:id="rId16"/>
    <p:sldId id="284" r:id="rId17"/>
    <p:sldId id="285" r:id="rId18"/>
    <p:sldId id="286" r:id="rId19"/>
    <p:sldId id="287" r:id="rId20"/>
    <p:sldId id="288" r:id="rId21"/>
    <p:sldId id="289" r:id="rId22"/>
    <p:sldId id="262" r:id="rId23"/>
    <p:sldId id="275" r:id="rId24"/>
    <p:sldId id="293" r:id="rId25"/>
    <p:sldId id="291" r:id="rId26"/>
    <p:sldId id="274" r:id="rId27"/>
    <p:sldId id="29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80"/>
    <p:restoredTop sz="96346"/>
  </p:normalViewPr>
  <p:slideViewPr>
    <p:cSldViewPr snapToGrid="0">
      <p:cViewPr>
        <p:scale>
          <a:sx n="108" d="100"/>
          <a:sy n="108" d="100"/>
        </p:scale>
        <p:origin x="-16" y="8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2944" y="20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6T18:32:10.33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6T18:32:11.11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24575,'3'3'0,"-1"0"0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6T18:32:52.49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 0 24575,'-7'0'0,"2"0"0</inkml:trace>
</inkml:ink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gif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gif>
</file>

<file path=ppt/media/image29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20928-F91C-0447-80EE-9EC7F155B86F}" type="datetimeFigureOut">
              <a:rPr lang="en-US" smtClean="0"/>
              <a:t>9/26/25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84A03-BC10-724F-B63C-18FD157C2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11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584A03-BC10-724F-B63C-18FD157C2D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53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584A03-BC10-724F-B63C-18FD157C2D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11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584A03-BC10-724F-B63C-18FD157C2D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93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584A03-BC10-724F-B63C-18FD157C2D0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485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796D2-8B10-DA6D-C35A-1D92B4934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2B4153-872B-5A89-2A82-6F7FF3065E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FE50C6-839C-2FC0-F2D6-ACF69F021C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DA270-3D2E-8BF5-9D41-B09FE309E0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584A03-BC10-724F-B63C-18FD157C2D0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124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ADAED-B98F-DE03-6DDC-D125699DB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9941B9-B7A8-C38F-929D-3CF7104433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BB2A6F-1B86-7E78-795C-D83E18A786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275B6A-70E8-0F3A-4E9B-6C58AFC057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584A03-BC10-724F-B63C-18FD157C2D0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007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472FD-7062-7471-440C-44B912EA7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3C3E2C-4736-142A-5C3E-9B60CA0A2D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74EA6A-78DF-7E81-C85D-B3E2F7456D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8F184E-8802-991F-97B7-86AF532A2D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584A03-BC10-724F-B63C-18FD157C2D0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21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E27F-18E0-BC8D-187E-876AED080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674" y="240632"/>
            <a:ext cx="11662610" cy="59363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121977B-220F-2D4D-7410-3334CE5DD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222377"/>
          </a:xfrm>
          <a:prstGeom prst="rect">
            <a:avLst/>
          </a:prstGeo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15487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3567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gif"/><Relationship Id="rId7" Type="http://schemas.openxmlformats.org/officeDocument/2006/relationships/image" Target="../media/image21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11" Type="http://schemas.openxmlformats.org/officeDocument/2006/relationships/image" Target="../media/image25.pn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gif"/><Relationship Id="rId7" Type="http://schemas.openxmlformats.org/officeDocument/2006/relationships/image" Target="../media/image21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11" Type="http://schemas.openxmlformats.org/officeDocument/2006/relationships/image" Target="../media/image25.pn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customXml" Target="../ink/ink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AA94B1-C8EF-6EF7-097B-719DA6F80B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962" y="929481"/>
            <a:ext cx="11506200" cy="45593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741D33-5DBA-D1DA-5866-7F47D64AC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62" y="929482"/>
            <a:ext cx="11506198" cy="4559299"/>
          </a:xfrm>
          <a:prstGeom prst="rect">
            <a:avLst/>
          </a:prstGeom>
        </p:spPr>
      </p:pic>
      <p:pic>
        <p:nvPicPr>
          <p:cNvPr id="4" name="Picture 3" descr="A person standing in front of a black background&#10;&#10;AI-generated content may be incorrect.">
            <a:extLst>
              <a:ext uri="{FF2B5EF4-FFF2-40B4-BE49-F238E27FC236}">
                <a16:creationId xmlns:a16="http://schemas.microsoft.com/office/drawing/2014/main" id="{392F9A34-1ECE-10D8-F212-6E340CB2D7F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249" y="929481"/>
            <a:ext cx="11530789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4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99093F-3D3D-7292-01EE-C95B0E52E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E46D4BC-1E56-E957-B40B-2D1200F61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674" y="240632"/>
            <a:ext cx="11662610" cy="5936331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My best Bet: Bayesian Surprise Sampler</a:t>
            </a:r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86734E-6132-3B58-0F1E-3C389346102C}"/>
              </a:ext>
            </a:extLst>
          </p:cNvPr>
          <p:cNvSpPr txBox="1"/>
          <p:nvPr/>
        </p:nvSpPr>
        <p:spPr>
          <a:xfrm>
            <a:off x="751114" y="1387929"/>
            <a:ext cx="8914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First goal: We want an experimentalist that </a:t>
            </a:r>
            <a:r>
              <a:rPr lang="en-US" sz="2400" b="1" i="1" dirty="0"/>
              <a:t>explores </a:t>
            </a:r>
            <a:r>
              <a:rPr lang="en-US" sz="2400" dirty="0"/>
              <a:t>the environment.</a:t>
            </a:r>
          </a:p>
        </p:txBody>
      </p:sp>
    </p:spTree>
    <p:extLst>
      <p:ext uri="{BB962C8B-B14F-4D97-AF65-F5344CB8AC3E}">
        <p14:creationId xmlns:p14="http://schemas.microsoft.com/office/powerpoint/2010/main" val="1269212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795A5-3490-2CC2-54AF-CB66EA2D5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FF731349-FA01-8F99-58B8-A2ED180CC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674" y="240632"/>
            <a:ext cx="11662610" cy="5936331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My best Bet: Bayesian Surprise Sampler</a:t>
            </a:r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4C7990-0B29-9820-5F46-2DAF7D60E20D}"/>
              </a:ext>
            </a:extLst>
          </p:cNvPr>
          <p:cNvSpPr txBox="1"/>
          <p:nvPr/>
        </p:nvSpPr>
        <p:spPr>
          <a:xfrm>
            <a:off x="751114" y="1387929"/>
            <a:ext cx="8914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First goal: We want an experimentalist that </a:t>
            </a:r>
            <a:r>
              <a:rPr lang="en-US" sz="2400" b="1" i="1" dirty="0"/>
              <a:t>explores </a:t>
            </a:r>
            <a:r>
              <a:rPr lang="en-US" sz="2400" dirty="0"/>
              <a:t>the environment.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818462-B5DE-D7CB-A2ED-D7A9B9AE56E1}"/>
              </a:ext>
            </a:extLst>
          </p:cNvPr>
          <p:cNvSpPr txBox="1"/>
          <p:nvPr/>
        </p:nvSpPr>
        <p:spPr>
          <a:xfrm>
            <a:off x="8499207" y="1849594"/>
            <a:ext cx="3321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We could reward </a:t>
            </a:r>
            <a:r>
              <a:rPr lang="en-US" sz="2400" b="1" i="1" dirty="0"/>
              <a:t>novelty</a:t>
            </a:r>
          </a:p>
        </p:txBody>
      </p:sp>
    </p:spTree>
    <p:extLst>
      <p:ext uri="{BB962C8B-B14F-4D97-AF65-F5344CB8AC3E}">
        <p14:creationId xmlns:p14="http://schemas.microsoft.com/office/powerpoint/2010/main" val="1698341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BC3BE55-51DF-01E0-D5DF-BECB09711DF2}"/>
              </a:ext>
            </a:extLst>
          </p:cNvPr>
          <p:cNvSpPr/>
          <p:nvPr/>
        </p:nvSpPr>
        <p:spPr>
          <a:xfrm>
            <a:off x="308758" y="320634"/>
            <a:ext cx="6863938" cy="610391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2F1D1-EDAA-ECEF-DA0A-7937474465E2}"/>
              </a:ext>
            </a:extLst>
          </p:cNvPr>
          <p:cNvSpPr txBox="1"/>
          <p:nvPr/>
        </p:nvSpPr>
        <p:spPr>
          <a:xfrm>
            <a:off x="997527" y="433449"/>
            <a:ext cx="1715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Already Learned</a:t>
            </a:r>
          </a:p>
        </p:txBody>
      </p:sp>
      <p:pic>
        <p:nvPicPr>
          <p:cNvPr id="4098" name="Picture 2" descr="Funny White Cat Meme">
            <a:extLst>
              <a:ext uri="{FF2B5EF4-FFF2-40B4-BE49-F238E27FC236}">
                <a16:creationId xmlns:a16="http://schemas.microsoft.com/office/drawing/2014/main" id="{1A1C353E-36CF-5D15-7037-A71C48802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45" y="1334228"/>
            <a:ext cx="1180580" cy="125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Dog Mem GIFs | Tenor">
            <a:extLst>
              <a:ext uri="{FF2B5EF4-FFF2-40B4-BE49-F238E27FC236}">
                <a16:creationId xmlns:a16="http://schemas.microsoft.com/office/drawing/2014/main" id="{ECFF3BA2-0AB3-13A5-6B66-3377F3A5A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527" y="3116928"/>
            <a:ext cx="1478279" cy="1511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eally? Rabbit Memes - Imgflip">
            <a:extLst>
              <a:ext uri="{FF2B5EF4-FFF2-40B4-BE49-F238E27FC236}">
                <a16:creationId xmlns:a16="http://schemas.microsoft.com/office/drawing/2014/main" id="{E46D0191-BA5E-756F-FFEF-D3B916CAC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916" y="1513223"/>
            <a:ext cx="1349928" cy="143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3,060 Animal Meme Stock Photos - Free &amp; Royalty-Free Stock Photos from  Dreamstime">
            <a:extLst>
              <a:ext uri="{FF2B5EF4-FFF2-40B4-BE49-F238E27FC236}">
                <a16:creationId xmlns:a16="http://schemas.microsoft.com/office/drawing/2014/main" id="{A8BB22BE-CEF2-642A-AF15-35D26340D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774" y="3687685"/>
            <a:ext cx="1254826" cy="188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3,500+ Animal Meme Stock Photos ...">
            <a:extLst>
              <a:ext uri="{FF2B5EF4-FFF2-40B4-BE49-F238E27FC236}">
                <a16:creationId xmlns:a16="http://schemas.microsoft.com/office/drawing/2014/main" id="{963E1910-3BA4-F0BB-4B56-19ABA1C1F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870" y="810169"/>
            <a:ext cx="1956121" cy="124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Famous meme dog 'Cheems' dies of cancer | The Straits Times">
            <a:extLst>
              <a:ext uri="{FF2B5EF4-FFF2-40B4-BE49-F238E27FC236}">
                <a16:creationId xmlns:a16="http://schemas.microsoft.com/office/drawing/2014/main" id="{4409E7A1-BA0A-27CA-7470-35099127A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257" y="2350253"/>
            <a:ext cx="2130288" cy="142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unny White Cat Meme">
            <a:extLst>
              <a:ext uri="{FF2B5EF4-FFF2-40B4-BE49-F238E27FC236}">
                <a16:creationId xmlns:a16="http://schemas.microsoft.com/office/drawing/2014/main" id="{552482F4-DA8A-A2E7-240B-BA4EF09DE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8251" y="2648236"/>
            <a:ext cx="1188129" cy="1259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Really? Rabbit Memes - Imgflip">
            <a:extLst>
              <a:ext uri="{FF2B5EF4-FFF2-40B4-BE49-F238E27FC236}">
                <a16:creationId xmlns:a16="http://schemas.microsoft.com/office/drawing/2014/main" id="{8C4E9779-1937-6381-12BA-08080B600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465" y="4068878"/>
            <a:ext cx="1349928" cy="143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Dog Mem GIFs | Tenor">
            <a:extLst>
              <a:ext uri="{FF2B5EF4-FFF2-40B4-BE49-F238E27FC236}">
                <a16:creationId xmlns:a16="http://schemas.microsoft.com/office/drawing/2014/main" id="{C14366A9-797C-9BE0-5730-A9263C653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882" y="4102291"/>
            <a:ext cx="1128879" cy="115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463C76-5F06-1B6C-6BEA-BBF5C8B4DDF2}"/>
              </a:ext>
            </a:extLst>
          </p:cNvPr>
          <p:cNvSpPr txBox="1"/>
          <p:nvPr/>
        </p:nvSpPr>
        <p:spPr>
          <a:xfrm>
            <a:off x="7968780" y="288794"/>
            <a:ext cx="2051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to learn next?</a:t>
            </a:r>
          </a:p>
        </p:txBody>
      </p:sp>
      <p:pic>
        <p:nvPicPr>
          <p:cNvPr id="4110" name="Picture 14" descr="Cold Stare of Ostrich Meme Generator">
            <a:extLst>
              <a:ext uri="{FF2B5EF4-FFF2-40B4-BE49-F238E27FC236}">
                <a16:creationId xmlns:a16="http://schemas.microsoft.com/office/drawing/2014/main" id="{7022360D-FFF6-210B-C640-1D3E8EA58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278" y="3429000"/>
            <a:ext cx="1579137" cy="143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Giraffe Meme Generator">
            <a:extLst>
              <a:ext uri="{FF2B5EF4-FFF2-40B4-BE49-F238E27FC236}">
                <a16:creationId xmlns:a16="http://schemas.microsoft.com/office/drawing/2014/main" id="{A4C570B8-A416-790B-4962-F5F0D9144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325" y="662990"/>
            <a:ext cx="1249995" cy="1655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cat memes">
            <a:extLst>
              <a:ext uri="{FF2B5EF4-FFF2-40B4-BE49-F238E27FC236}">
                <a16:creationId xmlns:a16="http://schemas.microsoft.com/office/drawing/2014/main" id="{BF559E6C-C99B-B290-7154-15394B1C1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782" y="1255366"/>
            <a:ext cx="792549" cy="140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The Guide To Making Your Own Cat Meme – meowbox">
            <a:extLst>
              <a:ext uri="{FF2B5EF4-FFF2-40B4-BE49-F238E27FC236}">
                <a16:creationId xmlns:a16="http://schemas.microsoft.com/office/drawing/2014/main" id="{C6D30CCC-DB5D-0325-F594-4C5AAD234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729" y="5617741"/>
            <a:ext cx="1895632" cy="1154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2956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833E47-4ED6-2271-15AD-47CFD394C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4EA6434-3FD9-95A9-EF60-A215BA3E78A9}"/>
              </a:ext>
            </a:extLst>
          </p:cNvPr>
          <p:cNvSpPr/>
          <p:nvPr/>
        </p:nvSpPr>
        <p:spPr>
          <a:xfrm>
            <a:off x="308758" y="320634"/>
            <a:ext cx="6863938" cy="610391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BC297C-3556-7E5C-9743-E10C4694C063}"/>
              </a:ext>
            </a:extLst>
          </p:cNvPr>
          <p:cNvSpPr txBox="1"/>
          <p:nvPr/>
        </p:nvSpPr>
        <p:spPr>
          <a:xfrm>
            <a:off x="997527" y="433449"/>
            <a:ext cx="1715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Already Learned</a:t>
            </a:r>
          </a:p>
        </p:txBody>
      </p:sp>
      <p:pic>
        <p:nvPicPr>
          <p:cNvPr id="4098" name="Picture 2" descr="Funny White Cat Meme">
            <a:extLst>
              <a:ext uri="{FF2B5EF4-FFF2-40B4-BE49-F238E27FC236}">
                <a16:creationId xmlns:a16="http://schemas.microsoft.com/office/drawing/2014/main" id="{6586DF92-A0E7-0807-FB09-1A1BB4979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45" y="1334228"/>
            <a:ext cx="1180580" cy="125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Dog Mem GIFs | Tenor">
            <a:extLst>
              <a:ext uri="{FF2B5EF4-FFF2-40B4-BE49-F238E27FC236}">
                <a16:creationId xmlns:a16="http://schemas.microsoft.com/office/drawing/2014/main" id="{51120336-4BE2-CF9C-DF9F-94B39692E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527" y="3116928"/>
            <a:ext cx="1478279" cy="1511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eally? Rabbit Memes - Imgflip">
            <a:extLst>
              <a:ext uri="{FF2B5EF4-FFF2-40B4-BE49-F238E27FC236}">
                <a16:creationId xmlns:a16="http://schemas.microsoft.com/office/drawing/2014/main" id="{11BA000A-C6FB-5369-36FD-2BF6D70D9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916" y="1513223"/>
            <a:ext cx="1349928" cy="143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3,060 Animal Meme Stock Photos - Free &amp; Royalty-Free Stock Photos from  Dreamstime">
            <a:extLst>
              <a:ext uri="{FF2B5EF4-FFF2-40B4-BE49-F238E27FC236}">
                <a16:creationId xmlns:a16="http://schemas.microsoft.com/office/drawing/2014/main" id="{6E23805F-2770-DEA2-EF9C-5DCA07AAC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774" y="3687685"/>
            <a:ext cx="1254826" cy="188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3,500+ Animal Meme Stock Photos ...">
            <a:extLst>
              <a:ext uri="{FF2B5EF4-FFF2-40B4-BE49-F238E27FC236}">
                <a16:creationId xmlns:a16="http://schemas.microsoft.com/office/drawing/2014/main" id="{478D39A6-24B2-9055-B0EC-60BE647C0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870" y="810169"/>
            <a:ext cx="1956121" cy="124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Famous meme dog 'Cheems' dies of cancer | The Straits Times">
            <a:extLst>
              <a:ext uri="{FF2B5EF4-FFF2-40B4-BE49-F238E27FC236}">
                <a16:creationId xmlns:a16="http://schemas.microsoft.com/office/drawing/2014/main" id="{7BE51B7B-3EF8-2D10-84CB-B2E98B0015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257" y="2350253"/>
            <a:ext cx="2130288" cy="142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unny White Cat Meme">
            <a:extLst>
              <a:ext uri="{FF2B5EF4-FFF2-40B4-BE49-F238E27FC236}">
                <a16:creationId xmlns:a16="http://schemas.microsoft.com/office/drawing/2014/main" id="{1E4D0719-06CC-EB3E-C0AD-7119C7EB5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8251" y="2648236"/>
            <a:ext cx="1188129" cy="1259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Really? Rabbit Memes - Imgflip">
            <a:extLst>
              <a:ext uri="{FF2B5EF4-FFF2-40B4-BE49-F238E27FC236}">
                <a16:creationId xmlns:a16="http://schemas.microsoft.com/office/drawing/2014/main" id="{0AEDD126-0127-5977-3038-F2096858C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465" y="4068878"/>
            <a:ext cx="1349928" cy="143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Dog Mem GIFs | Tenor">
            <a:extLst>
              <a:ext uri="{FF2B5EF4-FFF2-40B4-BE49-F238E27FC236}">
                <a16:creationId xmlns:a16="http://schemas.microsoft.com/office/drawing/2014/main" id="{8FCF8C12-0150-B2F7-BFB5-F1999E704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882" y="4102291"/>
            <a:ext cx="1128879" cy="115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Cold Stare of Ostrich Meme Generator">
            <a:extLst>
              <a:ext uri="{FF2B5EF4-FFF2-40B4-BE49-F238E27FC236}">
                <a16:creationId xmlns:a16="http://schemas.microsoft.com/office/drawing/2014/main" id="{DBB4302E-E446-98F8-048C-5123776DD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278" y="3429000"/>
            <a:ext cx="1579137" cy="143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Giraffe Meme Generator">
            <a:extLst>
              <a:ext uri="{FF2B5EF4-FFF2-40B4-BE49-F238E27FC236}">
                <a16:creationId xmlns:a16="http://schemas.microsoft.com/office/drawing/2014/main" id="{687CFD70-3C9C-BB2C-D014-F5C9A0C65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016" y="930061"/>
            <a:ext cx="1249995" cy="1655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cat memes">
            <a:extLst>
              <a:ext uri="{FF2B5EF4-FFF2-40B4-BE49-F238E27FC236}">
                <a16:creationId xmlns:a16="http://schemas.microsoft.com/office/drawing/2014/main" id="{6BF24B07-0E4E-1F68-3E1A-14A56F198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6073" y="1347332"/>
            <a:ext cx="792549" cy="140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The Guide To Making Your Own Cat Meme – meowbox">
            <a:extLst>
              <a:ext uri="{FF2B5EF4-FFF2-40B4-BE49-F238E27FC236}">
                <a16:creationId xmlns:a16="http://schemas.microsoft.com/office/drawing/2014/main" id="{5B4FFED7-99A3-B284-9D94-6444A7792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729" y="5617741"/>
            <a:ext cx="1895632" cy="1154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AF67F21-6230-F42B-1F40-B0BF9794F405}"/>
              </a:ext>
            </a:extLst>
          </p:cNvPr>
          <p:cNvSpPr txBox="1"/>
          <p:nvPr/>
        </p:nvSpPr>
        <p:spPr>
          <a:xfrm>
            <a:off x="10162484" y="1024166"/>
            <a:ext cx="1175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Most </a:t>
            </a:r>
            <a:br>
              <a:rPr lang="en-US" dirty="0"/>
            </a:br>
            <a:r>
              <a:rPr lang="en-US" dirty="0"/>
              <a:t>“different”</a:t>
            </a:r>
          </a:p>
        </p:txBody>
      </p:sp>
    </p:spTree>
    <p:extLst>
      <p:ext uri="{BB962C8B-B14F-4D97-AF65-F5344CB8AC3E}">
        <p14:creationId xmlns:p14="http://schemas.microsoft.com/office/powerpoint/2010/main" val="653172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5B8A29-6414-6032-6F56-6A6A31210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Funny White Cat Meme">
            <a:extLst>
              <a:ext uri="{FF2B5EF4-FFF2-40B4-BE49-F238E27FC236}">
                <a16:creationId xmlns:a16="http://schemas.microsoft.com/office/drawing/2014/main" id="{57E14833-5CD1-6884-49BA-0469DE88E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21" y="2131222"/>
            <a:ext cx="2448954" cy="2595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2268C0-20BB-131F-0B4E-1F1CD1134232}"/>
              </a:ext>
            </a:extLst>
          </p:cNvPr>
          <p:cNvSpPr txBox="1"/>
          <p:nvPr/>
        </p:nvSpPr>
        <p:spPr>
          <a:xfrm>
            <a:off x="2398816" y="855023"/>
            <a:ext cx="4832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most different picture to this picture?</a:t>
            </a:r>
          </a:p>
        </p:txBody>
      </p:sp>
    </p:spTree>
    <p:extLst>
      <p:ext uri="{BB962C8B-B14F-4D97-AF65-F5344CB8AC3E}">
        <p14:creationId xmlns:p14="http://schemas.microsoft.com/office/powerpoint/2010/main" val="2004575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Funny White Cat Meme">
            <a:extLst>
              <a:ext uri="{FF2B5EF4-FFF2-40B4-BE49-F238E27FC236}">
                <a16:creationId xmlns:a16="http://schemas.microsoft.com/office/drawing/2014/main" id="{5FD64909-1DB0-12B4-B8D0-0190480D4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21" y="2131222"/>
            <a:ext cx="2448954" cy="2595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889CD0-4914-EDA4-F5D6-89D3F4AC5BEB}"/>
              </a:ext>
            </a:extLst>
          </p:cNvPr>
          <p:cNvSpPr txBox="1"/>
          <p:nvPr/>
        </p:nvSpPr>
        <p:spPr>
          <a:xfrm>
            <a:off x="2398816" y="855023"/>
            <a:ext cx="4832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most different picture to this picture?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644078-E9C9-F25A-DD05-7769CAA63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050" y="2130564"/>
            <a:ext cx="2674553" cy="259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328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F2DB6-720E-A360-367A-95C5565E0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DDF9F2C-4C6B-91B9-7603-0F492D463871}"/>
              </a:ext>
            </a:extLst>
          </p:cNvPr>
          <p:cNvSpPr txBox="1"/>
          <p:nvPr/>
        </p:nvSpPr>
        <p:spPr>
          <a:xfrm>
            <a:off x="2398816" y="855023"/>
            <a:ext cx="4832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most different picture to this picture?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FF8F6C-3BE1-AECD-4AC5-548D5B54D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39" y="2130564"/>
            <a:ext cx="2674553" cy="259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46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53EE8-261B-C465-1826-D425B7BD0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BC84DDD-6E4D-1F97-6A9B-88EF1DAE4039}"/>
              </a:ext>
            </a:extLst>
          </p:cNvPr>
          <p:cNvSpPr txBox="1"/>
          <p:nvPr/>
        </p:nvSpPr>
        <p:spPr>
          <a:xfrm>
            <a:off x="2398816" y="855023"/>
            <a:ext cx="4832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most different picture to this picture?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CBAC60-4799-256F-EDD4-57E322C69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39" y="2130564"/>
            <a:ext cx="2674553" cy="259555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C2DFF77-FE5F-8CAB-3E08-F7B28838D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437" y="2131221"/>
            <a:ext cx="2674553" cy="259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256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297ACA-A1D1-2DBF-43EC-D2E938AE750E}"/>
              </a:ext>
            </a:extLst>
          </p:cNvPr>
          <p:cNvSpPr txBox="1"/>
          <p:nvPr/>
        </p:nvSpPr>
        <p:spPr>
          <a:xfrm>
            <a:off x="5239483" y="629391"/>
            <a:ext cx="1713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Let’s learn then!</a:t>
            </a:r>
          </a:p>
        </p:txBody>
      </p:sp>
    </p:spTree>
    <p:extLst>
      <p:ext uri="{BB962C8B-B14F-4D97-AF65-F5344CB8AC3E}">
        <p14:creationId xmlns:p14="http://schemas.microsoft.com/office/powerpoint/2010/main" val="931741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4D874-5227-2FA0-FBE3-0B0BFA32E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DFEA89F6-7D00-A59C-FE9B-571E7127A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350" y="1587500"/>
            <a:ext cx="6337300" cy="368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F70264-C5F6-6DF2-DC71-A405AB423768}"/>
              </a:ext>
            </a:extLst>
          </p:cNvPr>
          <p:cNvSpPr txBox="1"/>
          <p:nvPr/>
        </p:nvSpPr>
        <p:spPr>
          <a:xfrm>
            <a:off x="5239483" y="629391"/>
            <a:ext cx="1713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Let’s learn then!</a:t>
            </a:r>
          </a:p>
        </p:txBody>
      </p:sp>
    </p:spTree>
    <p:extLst>
      <p:ext uri="{BB962C8B-B14F-4D97-AF65-F5344CB8AC3E}">
        <p14:creationId xmlns:p14="http://schemas.microsoft.com/office/powerpoint/2010/main" val="4150442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58F458-9A76-86E6-B361-DFF337106B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B1ECA4-969F-AE30-6236-806D6E48D2AC}"/>
              </a:ext>
            </a:extLst>
          </p:cNvPr>
          <p:cNvSpPr txBox="1"/>
          <p:nvPr/>
        </p:nvSpPr>
        <p:spPr>
          <a:xfrm>
            <a:off x="3369788" y="727203"/>
            <a:ext cx="18293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RANDOM</a:t>
            </a:r>
          </a:p>
          <a:p>
            <a:pPr algn="ctr"/>
            <a:r>
              <a:rPr lang="en-US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SAMPLING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F8FD5-9605-1A33-53BC-0398DF13D448}"/>
              </a:ext>
            </a:extLst>
          </p:cNvPr>
          <p:cNvSpPr txBox="1"/>
          <p:nvPr/>
        </p:nvSpPr>
        <p:spPr>
          <a:xfrm>
            <a:off x="6813847" y="3716383"/>
            <a:ext cx="139512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CLOSED</a:t>
            </a:r>
          </a:p>
          <a:p>
            <a:pPr algn="ctr"/>
            <a:r>
              <a:rPr lang="en-US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LOOP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264619-4A51-FB52-96C5-373DD28A8A59}"/>
              </a:ext>
            </a:extLst>
          </p:cNvPr>
          <p:cNvSpPr txBox="1"/>
          <p:nvPr/>
        </p:nvSpPr>
        <p:spPr>
          <a:xfrm>
            <a:off x="3082418" y="5838409"/>
            <a:ext cx="3013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EXPERIMENTALIST</a:t>
            </a:r>
            <a:endParaRPr lang="en-US" sz="3200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14B15667-5433-4961-DC92-4B0250C65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</p:txBody>
      </p:sp>
      <p:pic>
        <p:nvPicPr>
          <p:cNvPr id="9" name="Picture 8" descr="A person taking a selfie&#10;&#10;AI-generated content may be incorrect.">
            <a:extLst>
              <a:ext uri="{FF2B5EF4-FFF2-40B4-BE49-F238E27FC236}">
                <a16:creationId xmlns:a16="http://schemas.microsoft.com/office/drawing/2014/main" id="{071B7005-8942-C8C5-E8DF-9934A6588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39387">
            <a:off x="5652135" y="1031872"/>
            <a:ext cx="1449166" cy="1398318"/>
          </a:xfrm>
          <a:prstGeom prst="rect">
            <a:avLst/>
          </a:prstGeom>
        </p:spPr>
      </p:pic>
      <p:pic>
        <p:nvPicPr>
          <p:cNvPr id="3" name="Picture 2" descr="A green dice with white dots&#10;&#10;AI-generated content may be incorrect.">
            <a:extLst>
              <a:ext uri="{FF2B5EF4-FFF2-40B4-BE49-F238E27FC236}">
                <a16:creationId xmlns:a16="http://schemas.microsoft.com/office/drawing/2014/main" id="{70CABF29-50B4-836E-BFB3-09BCEE6695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3313"/>
            <a:ext cx="12192000" cy="686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24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407 0.00348 L 0.04479 -0.1462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43" y="-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04ABC7-6EC1-8981-1AD1-E156AAE0364D}"/>
              </a:ext>
            </a:extLst>
          </p:cNvPr>
          <p:cNvSpPr txBox="1"/>
          <p:nvPr/>
        </p:nvSpPr>
        <p:spPr>
          <a:xfrm>
            <a:off x="997527" y="724395"/>
            <a:ext cx="2314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Novelty != Information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5A3534-3750-B46B-1973-3E3129CFF858}"/>
              </a:ext>
            </a:extLst>
          </p:cNvPr>
          <p:cNvSpPr txBox="1"/>
          <p:nvPr/>
        </p:nvSpPr>
        <p:spPr>
          <a:xfrm>
            <a:off x="2101933" y="1638795"/>
            <a:ext cx="612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we really want: Novelty + Information (Bayesian Surprise)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8F9EFA-436D-1B3F-3C25-23C706784B9A}"/>
              </a:ext>
            </a:extLst>
          </p:cNvPr>
          <p:cNvSpPr txBox="1"/>
          <p:nvPr/>
        </p:nvSpPr>
        <p:spPr>
          <a:xfrm>
            <a:off x="3586348" y="3396343"/>
            <a:ext cx="67720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The best condition is the condition that changes your model the most</a:t>
            </a:r>
          </a:p>
          <a:p>
            <a:pPr algn="ctr"/>
            <a:r>
              <a:rPr lang="en-US" dirty="0"/>
              <a:t>Or</a:t>
            </a:r>
          </a:p>
          <a:p>
            <a:pPr algn="ctr"/>
            <a:r>
              <a:rPr lang="en-US" dirty="0"/>
              <a:t>The best condition is the condition that updates your believe the most</a:t>
            </a:r>
          </a:p>
        </p:txBody>
      </p:sp>
    </p:spTree>
    <p:extLst>
      <p:ext uri="{BB962C8B-B14F-4D97-AF65-F5344CB8AC3E}">
        <p14:creationId xmlns:p14="http://schemas.microsoft.com/office/powerpoint/2010/main" val="46316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25E22B-B5DA-38A9-8F3F-E25E835F840F}"/>
              </a:ext>
            </a:extLst>
          </p:cNvPr>
          <p:cNvSpPr txBox="1"/>
          <p:nvPr/>
        </p:nvSpPr>
        <p:spPr>
          <a:xfrm>
            <a:off x="581891" y="296883"/>
            <a:ext cx="3001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 proposed Experimentalist: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BBD953-6713-D1FB-189B-822FC061F072}"/>
              </a:ext>
            </a:extLst>
          </p:cNvPr>
          <p:cNvSpPr txBox="1"/>
          <p:nvPr/>
        </p:nvSpPr>
        <p:spPr>
          <a:xfrm>
            <a:off x="2056048" y="2413337"/>
            <a:ext cx="807990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dirty="0"/>
              <a:t>Not only try to predict observations but also try to create a map of “noisiness”:</a:t>
            </a:r>
          </a:p>
          <a:p>
            <a:r>
              <a:rPr lang="en-US" dirty="0"/>
              <a:t>	-&gt; Given noise is not “uniformly distributed on all conditions”</a:t>
            </a:r>
          </a:p>
          <a:p>
            <a:r>
              <a:rPr lang="en-US" dirty="0"/>
              <a:t>(2) Use the condition that is most novel but least noisy (or even better have a direct</a:t>
            </a:r>
          </a:p>
          <a:p>
            <a:r>
              <a:rPr lang="en-US" dirty="0"/>
              <a:t>	measurement of expected Bayesian surprise</a:t>
            </a:r>
          </a:p>
          <a:p>
            <a:r>
              <a:rPr lang="en-US" dirty="0"/>
              <a:t>(3) In simulations this works (retrospectively choosing the conditions that “changed”</a:t>
            </a:r>
          </a:p>
          <a:p>
            <a:r>
              <a:rPr lang="en-US" dirty="0"/>
              <a:t>	the models the most)</a:t>
            </a:r>
          </a:p>
          <a:p>
            <a:r>
              <a:rPr lang="en-US" dirty="0"/>
              <a:t>(4) Challenge: Find an algorithm that can predict Bayesian surprise reliably</a:t>
            </a:r>
          </a:p>
        </p:txBody>
      </p:sp>
    </p:spTree>
    <p:extLst>
      <p:ext uri="{BB962C8B-B14F-4D97-AF65-F5344CB8AC3E}">
        <p14:creationId xmlns:p14="http://schemas.microsoft.com/office/powerpoint/2010/main" val="35660574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7527EF2-C6B0-94D5-E654-E7162DF5C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Appendix: Integrative Experiment </a:t>
            </a:r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D</a:t>
            </a:r>
            <a:r>
              <a:rPr lang="en-US" sz="3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esign</a:t>
            </a:r>
            <a:endParaRPr lang="en-US" sz="3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7338E7-547A-452A-1BE6-4F3C86E57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Integrative</a:t>
            </a:r>
            <a:r>
              <a:rPr lang="en-US" baseline="0" dirty="0"/>
              <a:t> Experiment Design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F82676-31A7-2205-279B-DF6F07625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779" y="1532379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75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7CFA8F-A5BC-D5D5-E8E9-29FE020A1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D94AC70-361D-635A-C7A3-213280309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Appendix: Integrative Experiment </a:t>
            </a:r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D</a:t>
            </a:r>
            <a:r>
              <a:rPr lang="en-US" sz="3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esign</a:t>
            </a:r>
            <a:endParaRPr lang="en-US" sz="3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327DD13-22F9-5D6F-BE37-A25608F8C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Integrative</a:t>
            </a:r>
            <a:r>
              <a:rPr lang="en-US" baseline="0" dirty="0"/>
              <a:t> Experiment Design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592F16-597C-646B-E12D-F1B9F61FE8C5}"/>
              </a:ext>
            </a:extLst>
          </p:cNvPr>
          <p:cNvSpPr txBox="1"/>
          <p:nvPr/>
        </p:nvSpPr>
        <p:spPr>
          <a:xfrm>
            <a:off x="429279" y="2120949"/>
            <a:ext cx="113174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Integrative Experimental Design aims to unify the task space and make it “searchable”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Bottom up (super experiment)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Top down (collective intelligence, </a:t>
            </a:r>
            <a:r>
              <a:rPr lang="en-US" sz="2000" b="0" i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Almaatouq</a:t>
            </a:r>
            <a:r>
              <a:rPr lang="en-US" sz="2400" b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FontTx/>
              <a:buChar char="-"/>
            </a:pPr>
            <a:r>
              <a:rPr lang="en-US" sz="2400" b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Via embeddings (</a:t>
            </a:r>
            <a:r>
              <a:rPr lang="en-US" sz="2400" b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sweetBean</a:t>
            </a:r>
            <a:r>
              <a:rPr lang="en-US" sz="2400" b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FontTx/>
              <a:buChar char="-"/>
            </a:pP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3661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55B35C-EC06-3142-6213-AA1DD40F229D}"/>
              </a:ext>
            </a:extLst>
          </p:cNvPr>
          <p:cNvSpPr txBox="1"/>
          <p:nvPr/>
        </p:nvSpPr>
        <p:spPr>
          <a:xfrm>
            <a:off x="641268" y="2890391"/>
            <a:ext cx="1054346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In integrative Designs, the goal might not be to find the </a:t>
            </a:r>
            <a:r>
              <a:rPr lang="en-US" sz="3200" b="1" dirty="0"/>
              <a:t>best</a:t>
            </a:r>
          </a:p>
          <a:p>
            <a:pPr algn="ctr"/>
            <a:r>
              <a:rPr lang="en-US" sz="3200" dirty="0"/>
              <a:t>condition, but simply to filter out the </a:t>
            </a:r>
            <a:r>
              <a:rPr lang="en-US" sz="3200" b="1" dirty="0"/>
              <a:t>worst</a:t>
            </a:r>
            <a:r>
              <a:rPr lang="en-U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53368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B6282-3DED-210A-D741-8EC76B67D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28C16D-4ACA-2A2C-F1AB-925E5905E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Appendix: Experimental Conditions</a:t>
            </a:r>
          </a:p>
          <a:p>
            <a:pPr algn="ctr"/>
            <a:endParaRPr lang="en-US" sz="3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36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568606-38E7-B245-1986-7FC0A4810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Integrative</a:t>
            </a:r>
            <a:r>
              <a:rPr lang="en-US" baseline="0" dirty="0"/>
              <a:t> Experiment Design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4319EB8-2956-111B-CB07-26013678ECD7}"/>
              </a:ext>
            </a:extLst>
          </p:cNvPr>
          <p:cNvSpPr/>
          <p:nvPr/>
        </p:nvSpPr>
        <p:spPr>
          <a:xfrm>
            <a:off x="2584048" y="992187"/>
            <a:ext cx="2283448" cy="2283448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RED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C52ABAB-4CD3-7337-3180-D03711227B81}"/>
              </a:ext>
            </a:extLst>
          </p:cNvPr>
          <p:cNvSpPr/>
          <p:nvPr/>
        </p:nvSpPr>
        <p:spPr>
          <a:xfrm>
            <a:off x="7641970" y="992187"/>
            <a:ext cx="2283448" cy="2283448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GREEN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F21B21-4EBF-FA04-71D1-71552A41E5E6}"/>
              </a:ext>
            </a:extLst>
          </p:cNvPr>
          <p:cNvSpPr txBox="1"/>
          <p:nvPr/>
        </p:nvSpPr>
        <p:spPr>
          <a:xfrm>
            <a:off x="4078140" y="3582366"/>
            <a:ext cx="4035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Regular Factors: </a:t>
            </a:r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word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A213D5-3C9E-A49F-425A-0F3A77E4ABC8}"/>
              </a:ext>
            </a:extLst>
          </p:cNvPr>
          <p:cNvSpPr txBox="1"/>
          <p:nvPr/>
        </p:nvSpPr>
        <p:spPr>
          <a:xfrm>
            <a:off x="2598889" y="4191160"/>
            <a:ext cx="6994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Interaction Factors: </a:t>
            </a:r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color == word?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congruency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4EBAF0-167D-4B00-048B-95179F02A141}"/>
              </a:ext>
            </a:extLst>
          </p:cNvPr>
          <p:cNvSpPr txBox="1"/>
          <p:nvPr/>
        </p:nvSpPr>
        <p:spPr>
          <a:xfrm>
            <a:off x="2239912" y="4799954"/>
            <a:ext cx="7712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Transition Factors: </a:t>
            </a:r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congruency(n-1) -&gt; congruency(n)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A993FD-F5A4-1BF7-53A1-D3FFD266D9A4}"/>
              </a:ext>
            </a:extLst>
          </p:cNvPr>
          <p:cNvSpPr txBox="1"/>
          <p:nvPr/>
        </p:nvSpPr>
        <p:spPr>
          <a:xfrm>
            <a:off x="2631750" y="5408748"/>
            <a:ext cx="6928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Frequency Factors: </a:t>
            </a:r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N(congruent)/N(incongruent)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81E777-473F-05FB-0A69-409D0C593DB7}"/>
              </a:ext>
            </a:extLst>
          </p:cNvPr>
          <p:cNvSpPr txBox="1"/>
          <p:nvPr/>
        </p:nvSpPr>
        <p:spPr>
          <a:xfrm>
            <a:off x="5849778" y="6017541"/>
            <a:ext cx="492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en-US" sz="2400" dirty="0">
              <a:solidFill>
                <a:schemeClr val="bg1"/>
              </a:solidFill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52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533E6-7DB5-7AC6-A472-C04A01421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72D50C1-782A-6A5F-F28F-0D94DF90B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Appendix: Experimental Conditions</a:t>
            </a:r>
          </a:p>
          <a:p>
            <a:pPr algn="ctr"/>
            <a:endParaRPr lang="en-US" sz="3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36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196342F-7EC8-A4C8-77BC-D1961B04E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Integrative</a:t>
            </a:r>
            <a:r>
              <a:rPr lang="en-US" baseline="0" dirty="0"/>
              <a:t> Experiment Design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A564612-2197-A5CD-8E61-06BE1C6CE433}"/>
              </a:ext>
            </a:extLst>
          </p:cNvPr>
          <p:cNvSpPr/>
          <p:nvPr/>
        </p:nvSpPr>
        <p:spPr>
          <a:xfrm>
            <a:off x="2584048" y="992187"/>
            <a:ext cx="2283448" cy="2283448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RED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065BF69-B8E5-2A87-E490-C4EDFBBE9B00}"/>
              </a:ext>
            </a:extLst>
          </p:cNvPr>
          <p:cNvSpPr/>
          <p:nvPr/>
        </p:nvSpPr>
        <p:spPr>
          <a:xfrm>
            <a:off x="7641970" y="992187"/>
            <a:ext cx="2283448" cy="2283448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GREEN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1D7B0-50FC-BD36-68D5-76B5EA0B8303}"/>
              </a:ext>
            </a:extLst>
          </p:cNvPr>
          <p:cNvSpPr txBox="1"/>
          <p:nvPr/>
        </p:nvSpPr>
        <p:spPr>
          <a:xfrm>
            <a:off x="2397031" y="4172301"/>
            <a:ext cx="7625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SweetPea, we can “find” conditions in data (that might not be counterbalanced) -&gt; check if they are interesting (do they have an effect on observation) -&gt; if so, create new experiment counterbalancing them</a:t>
            </a:r>
          </a:p>
        </p:txBody>
      </p:sp>
    </p:spTree>
    <p:extLst>
      <p:ext uri="{BB962C8B-B14F-4D97-AF65-F5344CB8AC3E}">
        <p14:creationId xmlns:p14="http://schemas.microsoft.com/office/powerpoint/2010/main" val="13711441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8399E1D-5DBC-4AA1-3B9E-7D7D929558A4}"/>
              </a:ext>
            </a:extLst>
          </p:cNvPr>
          <p:cNvSpPr txBox="1"/>
          <p:nvPr/>
        </p:nvSpPr>
        <p:spPr>
          <a:xfrm>
            <a:off x="4016328" y="2921169"/>
            <a:ext cx="41593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77073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7D16D-9F04-0C47-0E17-86459650A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7D118E-12BB-48E3-21CC-38D0AD708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2E53A9-1A89-C484-653C-F6839DEF2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62" y="929482"/>
            <a:ext cx="11506198" cy="4559299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474A1A98-CE0B-8EEE-6E85-FBB5BA41EA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4962" y="929481"/>
            <a:ext cx="11506200" cy="4559300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2D445DF-8A96-1189-E141-075EC869C034}"/>
              </a:ext>
            </a:extLst>
          </p:cNvPr>
          <p:cNvSpPr txBox="1"/>
          <p:nvPr/>
        </p:nvSpPr>
        <p:spPr>
          <a:xfrm rot="20162645">
            <a:off x="9467850" y="3126601"/>
            <a:ext cx="2095500" cy="1200329"/>
          </a:xfrm>
          <a:prstGeom prst="rect">
            <a:avLst/>
          </a:prstGeom>
          <a:noFill/>
          <a:effectLst>
            <a:glow rad="127000">
              <a:srgbClr val="FF00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Impact" panose="020B0806030902050204" pitchFamily="34" charset="0"/>
              </a:rPr>
              <a:t>RANDOMLY SAMPLES EXPERIMENTS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6C9E7F-6295-0C93-F364-CE5659AEE0F1}"/>
              </a:ext>
            </a:extLst>
          </p:cNvPr>
          <p:cNvSpPr txBox="1"/>
          <p:nvPr/>
        </p:nvSpPr>
        <p:spPr>
          <a:xfrm>
            <a:off x="5257800" y="3289964"/>
            <a:ext cx="2095500" cy="369332"/>
          </a:xfrm>
          <a:prstGeom prst="rect">
            <a:avLst/>
          </a:prstGeom>
          <a:noFill/>
          <a:effectLst>
            <a:glow rad="127000">
              <a:srgbClr val="FF00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Impact" panose="020B0806030902050204" pitchFamily="34" charset="0"/>
              </a:rPr>
              <a:t>Doesn’t use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FED6F6-A763-0E90-B86C-C3F0E1199C66}"/>
              </a:ext>
            </a:extLst>
          </p:cNvPr>
          <p:cNvSpPr txBox="1"/>
          <p:nvPr/>
        </p:nvSpPr>
        <p:spPr>
          <a:xfrm rot="2361500">
            <a:off x="6096000" y="2012691"/>
            <a:ext cx="2095500" cy="1015663"/>
          </a:xfrm>
          <a:prstGeom prst="rect">
            <a:avLst/>
          </a:prstGeom>
          <a:noFill/>
          <a:effectLst>
            <a:glow rad="127000">
              <a:srgbClr val="FF00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F834CD-9095-9725-3CE1-1F2D9E008627}"/>
              </a:ext>
            </a:extLst>
          </p:cNvPr>
          <p:cNvSpPr txBox="1"/>
          <p:nvPr/>
        </p:nvSpPr>
        <p:spPr>
          <a:xfrm rot="7560876">
            <a:off x="6259272" y="3875693"/>
            <a:ext cx="2095500" cy="1015663"/>
          </a:xfrm>
          <a:prstGeom prst="rect">
            <a:avLst/>
          </a:prstGeom>
          <a:noFill/>
          <a:effectLst>
            <a:glow rad="127000">
              <a:srgbClr val="FF00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</a:p>
        </p:txBody>
      </p:sp>
      <p:pic>
        <p:nvPicPr>
          <p:cNvPr id="2" name="Picture 1" descr="A person standing in front of a black background&#10;&#10;AI-generated content may be incorrect.">
            <a:extLst>
              <a:ext uri="{FF2B5EF4-FFF2-40B4-BE49-F238E27FC236}">
                <a16:creationId xmlns:a16="http://schemas.microsoft.com/office/drawing/2014/main" id="{933E6A4E-A529-81E8-A3EF-31027A30E3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5308"/>
          <a:stretch>
            <a:fillRect/>
          </a:stretch>
        </p:blipFill>
        <p:spPr>
          <a:xfrm>
            <a:off x="334963" y="929481"/>
            <a:ext cx="4000222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42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FEFC3D-F7B0-9611-DE62-0A15AF24C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8019" y="1009540"/>
            <a:ext cx="7573962" cy="483892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F63BCBE-C9E9-FBFC-1035-F5E070123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8C58E-01A8-240B-8D10-6BD7676BA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28" y="1009540"/>
            <a:ext cx="7573962" cy="48389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D3AAD4-16F5-4F95-AB64-37698ACD2C0F}"/>
              </a:ext>
            </a:extLst>
          </p:cNvPr>
          <p:cNvSpPr txBox="1"/>
          <p:nvPr/>
        </p:nvSpPr>
        <p:spPr>
          <a:xfrm>
            <a:off x="8192590" y="2435250"/>
            <a:ext cx="3828504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Explore your experimental designs and theories before you exploit them!</a:t>
            </a:r>
          </a:p>
          <a:p>
            <a:pPr algn="ctr"/>
            <a:r>
              <a:rPr lang="en-US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Dubova</a:t>
            </a:r>
            <a:r>
              <a:rPr lang="en-US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M., </a:t>
            </a:r>
            <a:r>
              <a:rPr lang="en-US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Sloman</a:t>
            </a:r>
            <a:r>
              <a:rPr lang="en-US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S. J., Andrew, B., Nassar, M. R., &amp; </a:t>
            </a:r>
            <a:r>
              <a:rPr lang="en-US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Musslick</a:t>
            </a:r>
            <a:r>
              <a:rPr lang="en-US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S. </a:t>
            </a:r>
            <a:endParaRPr lang="en-US" sz="14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FC9F28-B360-843E-496B-1D79FCC4B7B1}"/>
              </a:ext>
            </a:extLst>
          </p:cNvPr>
          <p:cNvSpPr txBox="1"/>
          <p:nvPr/>
        </p:nvSpPr>
        <p:spPr>
          <a:xfrm>
            <a:off x="8192590" y="907054"/>
            <a:ext cx="382850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Against theory-motivated experimentation in science.</a:t>
            </a:r>
            <a:endParaRPr lang="en-US" sz="14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Dubova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M., </a:t>
            </a:r>
            <a:r>
              <a:rPr lang="en-US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Moskvichev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A., &amp; </a:t>
            </a:r>
            <a:r>
              <a:rPr lang="en-US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Zollman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K.</a:t>
            </a:r>
            <a:endParaRPr lang="en-US" sz="1400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19318E-AFF2-83DD-2AEA-C793986DE006}"/>
              </a:ext>
            </a:extLst>
          </p:cNvPr>
          <p:cNvSpPr txBox="1"/>
          <p:nvPr/>
        </p:nvSpPr>
        <p:spPr>
          <a:xfrm>
            <a:off x="8192590" y="4455889"/>
            <a:ext cx="3828504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An Evaluation of Experimental Sampling Strategies for Autonomous Empirical Research in Cognitive Science</a:t>
            </a:r>
          </a:p>
          <a:p>
            <a:pPr algn="ctr"/>
            <a:r>
              <a:rPr lang="en-US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Musslick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S., Hewson, J.T., Andrew, B.W., Strittmatter, Y., Williams, C.C., Dang, G.T., </a:t>
            </a:r>
            <a:r>
              <a:rPr lang="en-US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Dubova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 and Holland, J.G.</a:t>
            </a:r>
            <a:endParaRPr lang="en-US" sz="1400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43CECE-12AD-1A94-41C3-EF8B5D2362A2}"/>
              </a:ext>
            </a:extLst>
          </p:cNvPr>
          <p:cNvSpPr txBox="1"/>
          <p:nvPr/>
        </p:nvSpPr>
        <p:spPr>
          <a:xfrm>
            <a:off x="1227909" y="4310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FBBE12-C004-6C75-88F4-F2AAC533C939}"/>
              </a:ext>
            </a:extLst>
          </p:cNvPr>
          <p:cNvSpPr txBox="1"/>
          <p:nvPr/>
        </p:nvSpPr>
        <p:spPr>
          <a:xfrm>
            <a:off x="177239" y="322279"/>
            <a:ext cx="8719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F0"/>
                </a:solidFill>
                <a:latin typeface="Comic Sans MS" panose="030F0902030302020204" pitchFamily="66" charset="0"/>
                <a:cs typeface="Arial" panose="020B0604020202020204" pitchFamily="34" charset="0"/>
              </a:rPr>
              <a:t>ISN’T RANDOM SAMPLING SUPER WEAK?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1A248A-33BF-4833-4C76-A7DB089583F9}"/>
              </a:ext>
            </a:extLst>
          </p:cNvPr>
          <p:cNvSpPr txBox="1"/>
          <p:nvPr/>
        </p:nvSpPr>
        <p:spPr>
          <a:xfrm>
            <a:off x="3284788" y="1768828"/>
            <a:ext cx="1132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omic Sans MS" panose="030F0902030302020204" pitchFamily="66" charset="0"/>
              </a:rPr>
              <a:t>NO!!!</a:t>
            </a:r>
          </a:p>
        </p:txBody>
      </p:sp>
    </p:spTree>
    <p:extLst>
      <p:ext uri="{BB962C8B-B14F-4D97-AF65-F5344CB8AC3E}">
        <p14:creationId xmlns:p14="http://schemas.microsoft.com/office/powerpoint/2010/main" val="31334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074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" presetClass="entr" presetSubtype="2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1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1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241EDDD-A04F-154E-C092-71728C7F4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536E9A-EF8E-BB25-D6C2-07611C9F2CDF}"/>
              </a:ext>
            </a:extLst>
          </p:cNvPr>
          <p:cNvSpPr txBox="1"/>
          <p:nvPr/>
        </p:nvSpPr>
        <p:spPr>
          <a:xfrm>
            <a:off x="2336800" y="457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0001-0250">
            <a:hlinkClick r:id="" action="ppaction://media"/>
            <a:extLst>
              <a:ext uri="{FF2B5EF4-FFF2-40B4-BE49-F238E27FC236}">
                <a16:creationId xmlns:a16="http://schemas.microsoft.com/office/drawing/2014/main" id="{5149C402-11E8-0BF0-C350-5368BCA86C9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5055" y="1043100"/>
            <a:ext cx="12227055" cy="6877835"/>
          </a:xfr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2114116-A9BB-5E65-6B70-3AFA3A2F0B36}"/>
              </a:ext>
            </a:extLst>
          </p:cNvPr>
          <p:cNvSpPr txBox="1"/>
          <p:nvPr/>
        </p:nvSpPr>
        <p:spPr>
          <a:xfrm>
            <a:off x="1451716" y="240632"/>
            <a:ext cx="9288568" cy="11079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6600" dirty="0">
                <a:ln w="31750">
                  <a:solidFill>
                    <a:srgbClr val="7030A0"/>
                  </a:solidFill>
                </a:ln>
                <a:solidFill>
                  <a:srgbClr val="00B050"/>
                </a:solidFill>
                <a:latin typeface="Creepster" panose="02000000000000000000" pitchFamily="2" charset="0"/>
                <a:cs typeface="Arial" panose="020B0604020202020204" pitchFamily="34" charset="0"/>
              </a:rPr>
              <a:t>RANDOM SAMPLING IS SCARY!!!</a:t>
            </a:r>
          </a:p>
        </p:txBody>
      </p:sp>
    </p:spTree>
    <p:extLst>
      <p:ext uri="{BB962C8B-B14F-4D97-AF65-F5344CB8AC3E}">
        <p14:creationId xmlns:p14="http://schemas.microsoft.com/office/powerpoint/2010/main" val="332266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CF270B-2865-5DBB-57D5-B0691E081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Paper-Motivation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19F72E-1E4D-CDE0-FAF5-06C803BA4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But also a HUGE opportunity:</a:t>
            </a:r>
          </a:p>
          <a:p>
            <a:pPr algn="ctr"/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(1) Underdeveloped Research Area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6E6BAE-968B-F86B-9F62-61A9EF82034A}"/>
              </a:ext>
            </a:extLst>
          </p:cNvPr>
          <p:cNvSpPr txBox="1"/>
          <p:nvPr/>
        </p:nvSpPr>
        <p:spPr>
          <a:xfrm>
            <a:off x="718458" y="1578384"/>
            <a:ext cx="6824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All you need to “beat” is random sampling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E54761-1CC7-1C74-FF9A-0209BE6DF239}"/>
              </a:ext>
            </a:extLst>
          </p:cNvPr>
          <p:cNvSpPr txBox="1"/>
          <p:nvPr/>
        </p:nvSpPr>
        <p:spPr>
          <a:xfrm>
            <a:off x="718457" y="3250367"/>
            <a:ext cx="95038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We have the most excellent tools for developing &amp; benchmarking sampling strategies!!!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1BB77D-3CDD-8F2A-57AA-E0544125A455}"/>
              </a:ext>
            </a:extLst>
          </p:cNvPr>
          <p:cNvSpPr txBox="1"/>
          <p:nvPr/>
        </p:nvSpPr>
        <p:spPr>
          <a:xfrm>
            <a:off x="718458" y="2198932"/>
            <a:ext cx="95038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The theory-driven samplers were mostly using a “single” and “simple” strategy</a:t>
            </a:r>
          </a:p>
        </p:txBody>
      </p:sp>
      <p:pic>
        <p:nvPicPr>
          <p:cNvPr id="14" name="0002-0005">
            <a:hlinkClick r:id="" action="ppaction://media"/>
            <a:extLst>
              <a:ext uri="{FF2B5EF4-FFF2-40B4-BE49-F238E27FC236}">
                <a16:creationId xmlns:a16="http://schemas.microsoft.com/office/drawing/2014/main" id="{D86C5FA1-C2F0-A755-4D9B-1C2328DECC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61567" y="4414848"/>
            <a:ext cx="4878388" cy="274409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79BB603-F1B1-DF19-F985-85E73754D4F3}"/>
              </a:ext>
            </a:extLst>
          </p:cNvPr>
          <p:cNvSpPr/>
          <p:nvPr/>
        </p:nvSpPr>
        <p:spPr>
          <a:xfrm>
            <a:off x="3842721" y="4247392"/>
            <a:ext cx="2965269" cy="2165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3E8F8C-BC15-51B6-0AC3-9BFAB9B50626}"/>
              </a:ext>
            </a:extLst>
          </p:cNvPr>
          <p:cNvSpPr/>
          <p:nvPr/>
        </p:nvSpPr>
        <p:spPr>
          <a:xfrm>
            <a:off x="6548681" y="4198236"/>
            <a:ext cx="1031965" cy="30801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F50627-5E2C-0995-4690-EAF482F8E91F}"/>
              </a:ext>
            </a:extLst>
          </p:cNvPr>
          <p:cNvSpPr txBox="1"/>
          <p:nvPr/>
        </p:nvSpPr>
        <p:spPr>
          <a:xfrm>
            <a:off x="6834263" y="5368955"/>
            <a:ext cx="2011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 Equation Sampler</a:t>
            </a:r>
          </a:p>
        </p:txBody>
      </p:sp>
    </p:spTree>
    <p:extLst>
      <p:ext uri="{BB962C8B-B14F-4D97-AF65-F5344CB8AC3E}">
        <p14:creationId xmlns:p14="http://schemas.microsoft.com/office/powerpoint/2010/main" val="894024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00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CF270B-2865-5DBB-57D5-B0691E081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Paper-Motivation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19F72E-1E4D-CDE0-FAF5-06C803BA4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But also a HUGE opportunity:</a:t>
            </a:r>
          </a:p>
          <a:p>
            <a:pPr algn="ctr"/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(2) Embrace Randomness in Integrative Desings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 descr="Drake Like-Dislike | image tagged in drake like-dislike | made w/ Imgflip meme maker">
            <a:extLst>
              <a:ext uri="{FF2B5EF4-FFF2-40B4-BE49-F238E27FC236}">
                <a16:creationId xmlns:a16="http://schemas.microsoft.com/office/drawing/2014/main" id="{2243BE8E-CC53-3D26-7FF7-80041F609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16" y="1314373"/>
            <a:ext cx="5433603" cy="5433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A1BA879-BA35-7807-5311-F4FE951E8FD2}"/>
              </a:ext>
            </a:extLst>
          </p:cNvPr>
          <p:cNvSpPr txBox="1"/>
          <p:nvPr/>
        </p:nvSpPr>
        <p:spPr>
          <a:xfrm>
            <a:off x="3080328" y="1996053"/>
            <a:ext cx="26901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Randomize</a:t>
            </a:r>
          </a:p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Experimental </a:t>
            </a:r>
          </a:p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0E39A1-4C2A-3350-A246-10E276DD433F}"/>
              </a:ext>
            </a:extLst>
          </p:cNvPr>
          <p:cNvSpPr txBox="1"/>
          <p:nvPr/>
        </p:nvSpPr>
        <p:spPr>
          <a:xfrm>
            <a:off x="3077085" y="4901976"/>
            <a:ext cx="264527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Randomize</a:t>
            </a:r>
          </a:p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AAD586-B6B6-5C9D-933E-777AC26E0342}"/>
              </a:ext>
            </a:extLst>
          </p:cNvPr>
          <p:cNvSpPr txBox="1"/>
          <p:nvPr/>
        </p:nvSpPr>
        <p:spPr>
          <a:xfrm>
            <a:off x="6794340" y="1996053"/>
            <a:ext cx="46298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Randomizing Experimental</a:t>
            </a:r>
            <a:r>
              <a:rPr lang="en-US" b="1" dirty="0"/>
              <a:t> Conditions </a:t>
            </a:r>
            <a:r>
              <a:rPr lang="en-US" dirty="0"/>
              <a:t>is easy, since the space is known. But it doesn’t “explore” the space.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Randomizing </a:t>
            </a:r>
            <a:r>
              <a:rPr lang="en-US" b="1" dirty="0"/>
              <a:t>Experiments</a:t>
            </a:r>
            <a:r>
              <a:rPr lang="en-US" dirty="0"/>
              <a:t> is hard, since we do not (yet) have the tools to create the space. But building this space is a huge opportunity.</a:t>
            </a:r>
          </a:p>
        </p:txBody>
      </p:sp>
    </p:spTree>
    <p:extLst>
      <p:ext uri="{BB962C8B-B14F-4D97-AF65-F5344CB8AC3E}">
        <p14:creationId xmlns:p14="http://schemas.microsoft.com/office/powerpoint/2010/main" val="707671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CCD6713C-A59C-CE6A-A343-29CDF1541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674" y="240632"/>
            <a:ext cx="11662610" cy="5936331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Why is random sampling so good?</a:t>
            </a:r>
          </a:p>
          <a:p>
            <a:pPr algn="ctr"/>
            <a:endParaRPr lang="en-US" sz="3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ctr"/>
            <a:endParaRPr lang="en-US" sz="36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FF5827-8F64-A709-3904-0B0CA28849EE}"/>
              </a:ext>
            </a:extLst>
          </p:cNvPr>
          <p:cNvSpPr txBox="1"/>
          <p:nvPr/>
        </p:nvSpPr>
        <p:spPr>
          <a:xfrm>
            <a:off x="3240860" y="2142388"/>
            <a:ext cx="57102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 sampling &gt; Theory driven sampling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CBCEB0-E0E5-CADD-790F-E2E998532B01}"/>
              </a:ext>
            </a:extLst>
          </p:cNvPr>
          <p:cNvSpPr txBox="1"/>
          <p:nvPr/>
        </p:nvSpPr>
        <p:spPr>
          <a:xfrm>
            <a:off x="3258364" y="3429000"/>
            <a:ext cx="5675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 sampling &gt; Novelty sampling (grid)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C7485D1-15F9-6C64-0D33-698C6888A0BA}"/>
                  </a:ext>
                </a:extLst>
              </p14:cNvPr>
              <p14:cNvContentPartPr/>
              <p14:nvPr/>
            </p14:nvContentPartPr>
            <p14:xfrm>
              <a:off x="568491" y="2040094"/>
              <a:ext cx="360" cy="3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C7485D1-15F9-6C64-0D33-698C6888A0B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9851" y="203145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B0D1FB8-5A65-F468-17FC-E204BE61D2BD}"/>
                  </a:ext>
                </a:extLst>
              </p14:cNvPr>
              <p14:cNvContentPartPr/>
              <p14:nvPr/>
            </p14:nvContentPartPr>
            <p14:xfrm>
              <a:off x="1130451" y="2493334"/>
              <a:ext cx="2160" cy="21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B0D1FB8-5A65-F468-17FC-E204BE61D2B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1811" y="2484334"/>
                <a:ext cx="19800" cy="198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A42656D-4623-51AD-0A9F-F3E2997D5DC7}"/>
              </a:ext>
            </a:extLst>
          </p:cNvPr>
          <p:cNvSpPr txBox="1"/>
          <p:nvPr/>
        </p:nvSpPr>
        <p:spPr>
          <a:xfrm>
            <a:off x="5063056" y="2647194"/>
            <a:ext cx="2065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Lack of exploration?</a:t>
            </a:r>
          </a:p>
        </p:txBody>
      </p:sp>
    </p:spTree>
    <p:extLst>
      <p:ext uri="{BB962C8B-B14F-4D97-AF65-F5344CB8AC3E}">
        <p14:creationId xmlns:p14="http://schemas.microsoft.com/office/powerpoint/2010/main" val="301013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0BA2C72-8053-880C-43D0-2DF40595AD60}"/>
              </a:ext>
            </a:extLst>
          </p:cNvPr>
          <p:cNvCxnSpPr/>
          <p:nvPr/>
        </p:nvCxnSpPr>
        <p:spPr>
          <a:xfrm flipV="1">
            <a:off x="3233057" y="1175657"/>
            <a:ext cx="0" cy="38208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5216AEC-B11A-C52F-AD2F-1E932AA7AACA}"/>
              </a:ext>
            </a:extLst>
          </p:cNvPr>
          <p:cNvCxnSpPr>
            <a:cxnSpLocks/>
          </p:cNvCxnSpPr>
          <p:nvPr/>
        </p:nvCxnSpPr>
        <p:spPr>
          <a:xfrm>
            <a:off x="2911928" y="4757057"/>
            <a:ext cx="552994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26FA659-8693-9E36-2A4B-91E9190435E4}"/>
              </a:ext>
            </a:extLst>
          </p:cNvPr>
          <p:cNvSpPr txBox="1"/>
          <p:nvPr/>
        </p:nvSpPr>
        <p:spPr>
          <a:xfrm>
            <a:off x="2838911" y="89865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3D0AE2-03DC-F322-4169-AA87E0BF7BDB}"/>
              </a:ext>
            </a:extLst>
          </p:cNvPr>
          <p:cNvSpPr txBox="1"/>
          <p:nvPr/>
        </p:nvSpPr>
        <p:spPr>
          <a:xfrm>
            <a:off x="8503210" y="4751615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177CA2-6612-661C-51AF-BE033387CE73}"/>
              </a:ext>
            </a:extLst>
          </p:cNvPr>
          <p:cNvSpPr txBox="1"/>
          <p:nvPr/>
        </p:nvSpPr>
        <p:spPr>
          <a:xfrm>
            <a:off x="2931371" y="142058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595AC2-539B-D8F4-87E5-3C113A61746C}"/>
              </a:ext>
            </a:extLst>
          </p:cNvPr>
          <p:cNvSpPr txBox="1"/>
          <p:nvPr/>
        </p:nvSpPr>
        <p:spPr>
          <a:xfrm>
            <a:off x="7674428" y="47516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29DF00DC-C1B0-A512-D9C1-D5A6F03617AB}"/>
                  </a:ext>
                </a:extLst>
              </p14:cNvPr>
              <p14:cNvContentPartPr/>
              <p14:nvPr/>
            </p14:nvContentPartPr>
            <p14:xfrm>
              <a:off x="3753771" y="4709494"/>
              <a:ext cx="4680" cy="36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29DF00DC-C1B0-A512-D9C1-D5A6F03617A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5131" y="4700494"/>
                <a:ext cx="22320" cy="18000"/>
              </a:xfrm>
              <a:prstGeom prst="rect">
                <a:avLst/>
              </a:prstGeom>
            </p:spPr>
          </p:pic>
        </mc:Fallback>
      </mc:AlternateContent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ACC4C6C-7985-67B6-8EDA-35C2F16F8B3C}"/>
              </a:ext>
            </a:extLst>
          </p:cNvPr>
          <p:cNvCxnSpPr>
            <a:cxnSpLocks/>
          </p:cNvCxnSpPr>
          <p:nvPr/>
        </p:nvCxnSpPr>
        <p:spPr>
          <a:xfrm flipV="1">
            <a:off x="3233057" y="5029200"/>
            <a:ext cx="0" cy="179614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9A66CB4-3854-C64F-9D87-87A1192E0478}"/>
              </a:ext>
            </a:extLst>
          </p:cNvPr>
          <p:cNvCxnSpPr>
            <a:cxnSpLocks/>
          </p:cNvCxnSpPr>
          <p:nvPr/>
        </p:nvCxnSpPr>
        <p:spPr>
          <a:xfrm flipV="1">
            <a:off x="7835108" y="5029200"/>
            <a:ext cx="0" cy="179614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670D63D-5EBA-A73C-693F-D4F74390A7A8}"/>
              </a:ext>
            </a:extLst>
          </p:cNvPr>
          <p:cNvCxnSpPr>
            <a:cxnSpLocks/>
          </p:cNvCxnSpPr>
          <p:nvPr/>
        </p:nvCxnSpPr>
        <p:spPr>
          <a:xfrm flipV="1">
            <a:off x="5529789" y="5031140"/>
            <a:ext cx="0" cy="179614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C59E84B-2AEF-9139-27FB-09A2B2679AC5}"/>
              </a:ext>
            </a:extLst>
          </p:cNvPr>
          <p:cNvCxnSpPr>
            <a:cxnSpLocks/>
          </p:cNvCxnSpPr>
          <p:nvPr/>
        </p:nvCxnSpPr>
        <p:spPr>
          <a:xfrm flipV="1">
            <a:off x="3233057" y="5280131"/>
            <a:ext cx="0" cy="179614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" name="Multiply 47">
            <a:extLst>
              <a:ext uri="{FF2B5EF4-FFF2-40B4-BE49-F238E27FC236}">
                <a16:creationId xmlns:a16="http://schemas.microsoft.com/office/drawing/2014/main" id="{95247340-9733-BD9B-1AFD-C101990AF633}"/>
              </a:ext>
            </a:extLst>
          </p:cNvPr>
          <p:cNvSpPr/>
          <p:nvPr/>
        </p:nvSpPr>
        <p:spPr>
          <a:xfrm>
            <a:off x="3135787" y="4130953"/>
            <a:ext cx="206943" cy="206062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Multiply 48">
            <a:extLst>
              <a:ext uri="{FF2B5EF4-FFF2-40B4-BE49-F238E27FC236}">
                <a16:creationId xmlns:a16="http://schemas.microsoft.com/office/drawing/2014/main" id="{1EAA7758-A364-876C-D22C-9DFE66C6E4C2}"/>
              </a:ext>
            </a:extLst>
          </p:cNvPr>
          <p:cNvSpPr/>
          <p:nvPr/>
        </p:nvSpPr>
        <p:spPr>
          <a:xfrm>
            <a:off x="7721799" y="2078459"/>
            <a:ext cx="206943" cy="206062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Multiply 49">
            <a:extLst>
              <a:ext uri="{FF2B5EF4-FFF2-40B4-BE49-F238E27FC236}">
                <a16:creationId xmlns:a16="http://schemas.microsoft.com/office/drawing/2014/main" id="{BACAE53C-B6B2-2E69-09C6-71E1E739F54A}"/>
              </a:ext>
            </a:extLst>
          </p:cNvPr>
          <p:cNvSpPr/>
          <p:nvPr/>
        </p:nvSpPr>
        <p:spPr>
          <a:xfrm>
            <a:off x="5426317" y="2154253"/>
            <a:ext cx="206943" cy="206062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Multiply 50">
            <a:extLst>
              <a:ext uri="{FF2B5EF4-FFF2-40B4-BE49-F238E27FC236}">
                <a16:creationId xmlns:a16="http://schemas.microsoft.com/office/drawing/2014/main" id="{10289602-E78B-E1C8-73BA-D2700CF59487}"/>
              </a:ext>
            </a:extLst>
          </p:cNvPr>
          <p:cNvSpPr/>
          <p:nvPr/>
        </p:nvSpPr>
        <p:spPr>
          <a:xfrm>
            <a:off x="3135787" y="2180358"/>
            <a:ext cx="206943" cy="206062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D3D4C0D-F425-C0AA-B309-E5A5596C64FB}"/>
              </a:ext>
            </a:extLst>
          </p:cNvPr>
          <p:cNvSpPr txBox="1"/>
          <p:nvPr/>
        </p:nvSpPr>
        <p:spPr>
          <a:xfrm>
            <a:off x="7662930" y="13522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0FA2E20-2BCA-8F68-7F54-ADCBFBB42F0C}"/>
              </a:ext>
            </a:extLst>
          </p:cNvPr>
          <p:cNvCxnSpPr>
            <a:cxnSpLocks/>
          </p:cNvCxnSpPr>
          <p:nvPr/>
        </p:nvCxnSpPr>
        <p:spPr>
          <a:xfrm flipV="1">
            <a:off x="2408349" y="1964879"/>
            <a:ext cx="5910373" cy="2656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3C51FB8-78A8-9FCF-8277-D3020367DAB4}"/>
              </a:ext>
            </a:extLst>
          </p:cNvPr>
          <p:cNvCxnSpPr>
            <a:cxnSpLocks/>
          </p:cNvCxnSpPr>
          <p:nvPr/>
        </p:nvCxnSpPr>
        <p:spPr>
          <a:xfrm flipV="1">
            <a:off x="2273121" y="1721614"/>
            <a:ext cx="5058698" cy="31272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AB6F94C-D74F-C6A6-DE81-EA9BE8E380B6}"/>
              </a:ext>
            </a:extLst>
          </p:cNvPr>
          <p:cNvCxnSpPr>
            <a:cxnSpLocks/>
          </p:cNvCxnSpPr>
          <p:nvPr/>
        </p:nvCxnSpPr>
        <p:spPr>
          <a:xfrm flipV="1">
            <a:off x="2273121" y="2090946"/>
            <a:ext cx="5943600" cy="1500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234A150-2FF8-A529-E710-BA36E2BA0CB7}"/>
              </a:ext>
            </a:extLst>
          </p:cNvPr>
          <p:cNvCxnSpPr>
            <a:cxnSpLocks/>
          </p:cNvCxnSpPr>
          <p:nvPr/>
        </p:nvCxnSpPr>
        <p:spPr>
          <a:xfrm flipV="1">
            <a:off x="2408349" y="3293253"/>
            <a:ext cx="5808372" cy="168465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095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0" grpId="1" animBg="1"/>
      <p:bldP spid="5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454545"/>
      </a:hlink>
      <a:folHlink>
        <a:srgbClr val="454545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{B8F311B8-7276-A647-9F78-45310B3EFEB6}tf10001069</Template>
  <TotalTime>3349</TotalTime>
  <Words>713</Words>
  <Application>Microsoft Macintosh PowerPoint</Application>
  <PresentationFormat>Widescreen</PresentationFormat>
  <Paragraphs>113</Paragraphs>
  <Slides>27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Comic Sans MS</vt:lpstr>
      <vt:lpstr>Creepster</vt:lpstr>
      <vt:lpstr>Impact</vt:lpstr>
      <vt:lpstr>Office Theme</vt:lpstr>
      <vt:lpstr>PowerPoint Presentation</vt:lpstr>
      <vt:lpstr>Title</vt:lpstr>
      <vt:lpstr>PowerPoint Presentation</vt:lpstr>
      <vt:lpstr>PowerPoint Presentation</vt:lpstr>
      <vt:lpstr>PowerPoint Presentation</vt:lpstr>
      <vt:lpstr>Paper-Motivation</vt:lpstr>
      <vt:lpstr>Paper-Motivation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Integrative Experiment Design</vt:lpstr>
      <vt:lpstr>Integrative Experiment Design</vt:lpstr>
      <vt:lpstr>PowerPoint Presentation</vt:lpstr>
      <vt:lpstr>Integrative Experiment Design</vt:lpstr>
      <vt:lpstr>Integrative Experiment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Younes Strittmatter</dc:creator>
  <cp:lastModifiedBy>Younes Strittmatter</cp:lastModifiedBy>
  <cp:revision>7</cp:revision>
  <dcterms:created xsi:type="dcterms:W3CDTF">2024-10-16T03:40:17Z</dcterms:created>
  <dcterms:modified xsi:type="dcterms:W3CDTF">2025-09-26T19:30:52Z</dcterms:modified>
</cp:coreProperties>
</file>

<file path=docProps/thumbnail.jpeg>
</file>